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6" r:id="rId20"/>
    <p:sldId id="277" r:id="rId21"/>
    <p:sldId id="275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4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72B74-4DDA-6D41-BC65-E46045C4A736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99951-680B-B44B-AF9D-804FAF13B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program a series of commands</a:t>
            </a:r>
            <a:r>
              <a:rPr lang="en-US" baseline="0" dirty="0" smtClean="0"/>
              <a:t> which essentially tell the robot where to send electrical signals.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Think about if you wanted to move your right hand.  Your brains sends an electrical signal to only the nerves in your right hand which makes the muscles move.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Think about if you put your hand on a stove.  The nerves in your hand send the signal “hot, what do we do?” to your brain which sends the signal “move” back to your hand.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9951-680B-B44B-AF9D-804FAF13B1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binary, that is either a 1 (on) or 0</a:t>
            </a:r>
            <a:r>
              <a:rPr lang="en-US" baseline="0" dirty="0" smtClean="0"/>
              <a:t> (off).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decimal system is also known as a base 10 system.  This means that we use 10 different symbols to count.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Binary Code is also known as a base 2 system.  This means that we use 2 different symbols to count.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9951-680B-B44B-AF9D-804FAF13B18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Binary, the letters of the alphabet must</a:t>
            </a:r>
            <a:r>
              <a:rPr lang="en-US" baseline="0" dirty="0" smtClean="0"/>
              <a:t> be given a number (1-26) which is then converted to Binary Code, a combination of 1s and 0s.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American Standard Code for Information Interchange (ASCII) uses a 7-bit binary code to represent letters and other characters.  Each character is assigned a number from 0 to 127.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99951-680B-B44B-AF9D-804FAF13B18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B97B-FEB6-E24C-9E31-37150A00692E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75CD-FB4F-3B4C-BC8A-C3638840D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B97B-FEB6-E24C-9E31-37150A00692E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75CD-FB4F-3B4C-BC8A-C3638840D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B97B-FEB6-E24C-9E31-37150A00692E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75CD-FB4F-3B4C-BC8A-C3638840D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B97B-FEB6-E24C-9E31-37150A00692E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75CD-FB4F-3B4C-BC8A-C3638840D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B97B-FEB6-E24C-9E31-37150A00692E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75CD-FB4F-3B4C-BC8A-C3638840D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B97B-FEB6-E24C-9E31-37150A00692E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75CD-FB4F-3B4C-BC8A-C3638840D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B97B-FEB6-E24C-9E31-37150A00692E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75CD-FB4F-3B4C-BC8A-C3638840D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B97B-FEB6-E24C-9E31-37150A00692E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75CD-FB4F-3B4C-BC8A-C3638840D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B97B-FEB6-E24C-9E31-37150A00692E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75CD-FB4F-3B4C-BC8A-C3638840D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B97B-FEB6-E24C-9E31-37150A00692E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75CD-FB4F-3B4C-BC8A-C3638840D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B97B-FEB6-E24C-9E31-37150A00692E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75CD-FB4F-3B4C-BC8A-C3638840D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2B97B-FEB6-E24C-9E31-37150A00692E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75CD-FB4F-3B4C-BC8A-C3638840D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kcTwu6TFZ08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wCQSIub_g7M%23t=11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do robots understand the programming language?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Sensory Lab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into pairs (someone you have not worked with before in this class)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What is the robotic programming language?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900" y="1680657"/>
            <a:ext cx="9172900" cy="5154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Binary Code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Computers only recognize two states of being.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 or Off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8769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Letters in the alphabet are…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4544"/>
            <a:ext cx="6400800" cy="744934"/>
          </a:xfrm>
        </p:spPr>
        <p:txBody>
          <a:bodyPr/>
          <a:lstStyle/>
          <a:p>
            <a:r>
              <a:rPr lang="en-US" dirty="0" smtClean="0"/>
              <a:t>…converted to numbers and then…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4278349"/>
            <a:ext cx="9144000" cy="744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…converted to a combination of 1s and 0s.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https://www.youtube.com/watch?v=kcTwu6TFZ08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Binary Basics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https://www.youtube.com/watch?v=wCQSIub_g7M#t=</a:t>
            </a:r>
            <a:r>
              <a:rPr lang="en-US" dirty="0" smtClean="0">
                <a:hlinkClick r:id="rId2"/>
              </a:rPr>
              <a:t>111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Read Text in Binary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To read Binary:  Letters…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Break it into </a:t>
            </a:r>
            <a:r>
              <a:rPr lang="en-US" u="sng" dirty="0" smtClean="0">
                <a:solidFill>
                  <a:srgbClr val="FFFFFF"/>
                </a:solidFill>
              </a:rPr>
              <a:t>8-bit</a:t>
            </a:r>
            <a:r>
              <a:rPr lang="en-US" dirty="0" smtClean="0">
                <a:solidFill>
                  <a:srgbClr val="FFFFFF"/>
                </a:solidFill>
              </a:rPr>
              <a:t> sections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Each section equals a character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Upper case letters start with </a:t>
            </a:r>
            <a:r>
              <a:rPr lang="en-US" u="sng" dirty="0" smtClean="0">
                <a:solidFill>
                  <a:srgbClr val="FFFFFF"/>
                </a:solidFill>
              </a:rPr>
              <a:t>010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Lower case letters start with </a:t>
            </a:r>
            <a:r>
              <a:rPr lang="en-US" u="sng" dirty="0" smtClean="0">
                <a:solidFill>
                  <a:srgbClr val="FFFFFF"/>
                </a:solidFill>
              </a:rPr>
              <a:t>011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Why can you ignore the first three numbers of each section?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33007" y="3244334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							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0662" y="896349"/>
            <a:ext cx="9195909" cy="461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To read Binary:  Numbers…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Break it into </a:t>
            </a:r>
            <a:r>
              <a:rPr lang="en-US" u="sng" dirty="0" smtClean="0">
                <a:solidFill>
                  <a:srgbClr val="FFFFFF"/>
                </a:solidFill>
              </a:rPr>
              <a:t>8-bit</a:t>
            </a:r>
            <a:r>
              <a:rPr lang="en-US" dirty="0" smtClean="0">
                <a:solidFill>
                  <a:srgbClr val="FFFFFF"/>
                </a:solidFill>
              </a:rPr>
              <a:t> sections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Each section equals a character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Each place value of the binary number is a </a:t>
            </a:r>
            <a:r>
              <a:rPr lang="en-US" u="sng" dirty="0" smtClean="0">
                <a:solidFill>
                  <a:srgbClr val="FFFFFF"/>
                </a:solidFill>
              </a:rPr>
              <a:t>power of 2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To convert a decimal number to binary, you need only </a:t>
            </a:r>
            <a:r>
              <a:rPr lang="en-US" u="sng" dirty="0" smtClean="0">
                <a:solidFill>
                  <a:srgbClr val="FFFFFF"/>
                </a:solidFill>
              </a:rPr>
              <a:t>subtract</a:t>
            </a:r>
            <a:r>
              <a:rPr lang="en-US" dirty="0" smtClean="0">
                <a:solidFill>
                  <a:srgbClr val="FFFFFF"/>
                </a:solidFill>
              </a:rPr>
              <a:t> the </a:t>
            </a:r>
            <a:r>
              <a:rPr lang="en-US" u="sng" dirty="0" smtClean="0">
                <a:solidFill>
                  <a:srgbClr val="FFFFFF"/>
                </a:solidFill>
              </a:rPr>
              <a:t>largest</a:t>
            </a:r>
            <a:r>
              <a:rPr lang="en-US" dirty="0" smtClean="0">
                <a:solidFill>
                  <a:srgbClr val="FFFFFF"/>
                </a:solidFill>
              </a:rPr>
              <a:t> power of </a:t>
            </a:r>
            <a:r>
              <a:rPr lang="en-US" u="sng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To convert from binary to decimal, add up the columns (see next slide).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33007" y="3244334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						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69988"/>
            <a:ext cx="9144000" cy="4543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295234"/>
          <a:ext cx="9144000" cy="166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556260">
                <a:tc gridSpan="8"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Binary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128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64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32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16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8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4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2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1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</a:tr>
              <a:tr h="5562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2</a:t>
                      </a:r>
                      <a:r>
                        <a:rPr lang="en-US" sz="2700" baseline="30000" dirty="0" smtClean="0"/>
                        <a:t>7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2</a:t>
                      </a:r>
                      <a:r>
                        <a:rPr lang="en-US" sz="2700" baseline="30000" dirty="0" smtClean="0"/>
                        <a:t>6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2</a:t>
                      </a:r>
                      <a:r>
                        <a:rPr lang="en-US" sz="2700" baseline="30000" dirty="0" smtClean="0"/>
                        <a:t>5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2</a:t>
                      </a:r>
                      <a:r>
                        <a:rPr lang="en-US" sz="2700" baseline="30000" dirty="0" smtClean="0"/>
                        <a:t>4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2</a:t>
                      </a:r>
                      <a:r>
                        <a:rPr lang="en-US" sz="2700" baseline="30000" dirty="0" smtClean="0"/>
                        <a:t>3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2</a:t>
                      </a:r>
                      <a:r>
                        <a:rPr lang="en-US" sz="2700" baseline="30000" dirty="0" smtClean="0"/>
                        <a:t>2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2</a:t>
                      </a:r>
                      <a:r>
                        <a:rPr lang="en-US" sz="2700" baseline="30000" dirty="0" smtClean="0"/>
                        <a:t>1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aseline="0" dirty="0" smtClean="0"/>
                        <a:t>2</a:t>
                      </a:r>
                      <a:r>
                        <a:rPr lang="en-US" sz="2700" baseline="30000" dirty="0" smtClean="0"/>
                        <a:t>0</a:t>
                      </a:r>
                      <a:endParaRPr lang="en-US" sz="2700" baseline="0" dirty="0"/>
                    </a:p>
                  </a:txBody>
                  <a:tcPr marL="137159" marR="137159" marT="68581" marB="68581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626223"/>
          <a:ext cx="9144000" cy="166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556260">
                <a:tc gridSpan="8"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Example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62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128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64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32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16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8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4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2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1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</a:tr>
              <a:tr h="5562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1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1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0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0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1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0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0</a:t>
                      </a:r>
                      <a:endParaRPr lang="en-US" sz="2700" dirty="0"/>
                    </a:p>
                  </a:txBody>
                  <a:tcPr marL="137159" marR="137159" marT="68581" marB="68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aseline="0" dirty="0" smtClean="0"/>
                        <a:t>0</a:t>
                      </a:r>
                      <a:endParaRPr lang="en-US" sz="2700" baseline="0" dirty="0"/>
                    </a:p>
                  </a:txBody>
                  <a:tcPr marL="137159" marR="137159" marT="68581" marB="68581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556410"/>
            <a:ext cx="91439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spc="600" dirty="0" smtClean="0">
                <a:solidFill>
                  <a:srgbClr val="FFFFFF"/>
                </a:solidFill>
              </a:rPr>
              <a:t>01000011</a:t>
            </a:r>
          </a:p>
          <a:p>
            <a:r>
              <a:rPr lang="en-US" dirty="0" smtClean="0"/>
              <a:t>00000010 00110101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09045"/>
            <a:ext cx="9144000" cy="474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Central Nervous System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Made up of the </a:t>
            </a:r>
            <a:r>
              <a:rPr lang="en-US" u="sng" dirty="0" smtClean="0">
                <a:solidFill>
                  <a:srgbClr val="FFFFFF"/>
                </a:solidFill>
              </a:rPr>
              <a:t>brain</a:t>
            </a:r>
            <a:r>
              <a:rPr lang="en-US" dirty="0" smtClean="0">
                <a:solidFill>
                  <a:srgbClr val="FFFFFF"/>
                </a:solidFill>
              </a:rPr>
              <a:t> and the </a:t>
            </a:r>
            <a:r>
              <a:rPr lang="en-US" u="sng" dirty="0" smtClean="0">
                <a:solidFill>
                  <a:srgbClr val="FFFFFF"/>
                </a:solidFill>
              </a:rPr>
              <a:t>spinal chord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6107" y="2716782"/>
            <a:ext cx="5609369" cy="365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Peripheral Nervous System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All side nerves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Nerves are </a:t>
            </a:r>
            <a:r>
              <a:rPr lang="en-US" u="sng" dirty="0" smtClean="0">
                <a:solidFill>
                  <a:srgbClr val="FFFFFF"/>
                </a:solidFill>
              </a:rPr>
              <a:t>cells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Made up of </a:t>
            </a:r>
            <a:r>
              <a:rPr lang="en-US" u="sng" dirty="0" smtClean="0">
                <a:solidFill>
                  <a:srgbClr val="FFFFFF"/>
                </a:solidFill>
              </a:rPr>
              <a:t>axons</a:t>
            </a:r>
            <a:r>
              <a:rPr lang="en-US" dirty="0" smtClean="0">
                <a:solidFill>
                  <a:srgbClr val="FFFFFF"/>
                </a:solidFill>
              </a:rPr>
              <a:t> and </a:t>
            </a:r>
            <a:r>
              <a:rPr lang="en-US" u="sng" dirty="0" smtClean="0">
                <a:solidFill>
                  <a:srgbClr val="FFFFFF"/>
                </a:solidFill>
              </a:rPr>
              <a:t>dendrites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Sends information in on / off signals that release chemicals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3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Your </a:t>
            </a:r>
            <a:r>
              <a:rPr lang="en-US" u="sng" dirty="0" smtClean="0">
                <a:solidFill>
                  <a:srgbClr val="FFFFFF"/>
                </a:solidFill>
              </a:rPr>
              <a:t>senses / sensory neurons</a:t>
            </a:r>
            <a:r>
              <a:rPr lang="en-US" dirty="0" smtClean="0">
                <a:solidFill>
                  <a:srgbClr val="FFFFFF"/>
                </a:solidFill>
              </a:rPr>
              <a:t> collect information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…and send it back to the brain for processing, and for orders.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 Robot is a Computer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</a:rPr>
              <a:t>…that operates by on / off switches (binary code).</a:t>
            </a: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17457"/>
            <a:ext cx="7772400" cy="328299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each part of the human nervous system below, name a part of a robotic system that does a similar function.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Central Nervous System</a:t>
            </a:r>
          </a:p>
          <a:p>
            <a:r>
              <a:rPr lang="en-US" dirty="0" smtClean="0"/>
              <a:t>Nerves</a:t>
            </a:r>
          </a:p>
          <a:p>
            <a:r>
              <a:rPr lang="en-US" dirty="0" smtClean="0"/>
              <a:t>Senses / Sensory Neurons</a:t>
            </a:r>
          </a:p>
          <a:p>
            <a:r>
              <a:rPr lang="en-US" dirty="0" smtClean="0"/>
              <a:t>Motor Neurons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Create a Concept Map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Central Nervous System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Peripheral Nervous System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Brain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Nerves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Spinal Cord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Axon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Dendrite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Senses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Motor Neurons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Use the words to the left to explain in a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Concept map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Flow chart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Diagram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	how the human nervous system is like that of a robot.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2723</TotalTime>
  <Words>647</Words>
  <Application>Microsoft Macintosh PowerPoint</Application>
  <PresentationFormat>On-screen Show (4:3)</PresentationFormat>
  <Paragraphs>112</Paragraphs>
  <Slides>22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How do robots understand the programming language?</vt:lpstr>
      <vt:lpstr>Slide 2</vt:lpstr>
      <vt:lpstr>Central Nervous System</vt:lpstr>
      <vt:lpstr>Peripheral Nervous System</vt:lpstr>
      <vt:lpstr>Slide 5</vt:lpstr>
      <vt:lpstr>Your senses / sensory neurons collect information</vt:lpstr>
      <vt:lpstr>A Robot is a Computer</vt:lpstr>
      <vt:lpstr>For each part of the human nervous system below, name a part of a robotic system that does a similar function.</vt:lpstr>
      <vt:lpstr>Create a Concept Map</vt:lpstr>
      <vt:lpstr>Sensory Lab</vt:lpstr>
      <vt:lpstr>What is the robotic programming language?</vt:lpstr>
      <vt:lpstr>Binary Code</vt:lpstr>
      <vt:lpstr>Computers only recognize two states of being.</vt:lpstr>
      <vt:lpstr>Letters in the alphabet are…</vt:lpstr>
      <vt:lpstr>https://www.youtube.com/watch?v=kcTwu6TFZ08 </vt:lpstr>
      <vt:lpstr>https://www.youtube.com/watch?v=wCQSIub_g7M#t=111 </vt:lpstr>
      <vt:lpstr>To read Binary:  Letters…</vt:lpstr>
      <vt:lpstr>Slide 18</vt:lpstr>
      <vt:lpstr>To read Binary:  Numbers…</vt:lpstr>
      <vt:lpstr>Slide 20</vt:lpstr>
      <vt:lpstr>Practice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robots understand the programming language?</dc:title>
  <dc:creator>Reilly Belton</dc:creator>
  <cp:lastModifiedBy>Reilly Belton</cp:lastModifiedBy>
  <cp:revision>10</cp:revision>
  <dcterms:created xsi:type="dcterms:W3CDTF">2015-01-20T12:56:39Z</dcterms:created>
  <dcterms:modified xsi:type="dcterms:W3CDTF">2015-01-20T15:17:51Z</dcterms:modified>
</cp:coreProperties>
</file>